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2"/>
  </p:normalViewPr>
  <p:slideViewPr>
    <p:cSldViewPr snapToGrid="0">
      <p:cViewPr varScale="1">
        <p:scale>
          <a:sx n="90" d="100"/>
          <a:sy n="90" d="100"/>
        </p:scale>
        <p:origin x="23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2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1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6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3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02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8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June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5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June 4,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6216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61" r:id="rId6"/>
    <p:sldLayoutId id="2147483756" r:id="rId7"/>
    <p:sldLayoutId id="2147483757" r:id="rId8"/>
    <p:sldLayoutId id="2147483758" r:id="rId9"/>
    <p:sldLayoutId id="2147483760" r:id="rId10"/>
    <p:sldLayoutId id="214748375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F73340-4AE7-C85D-F0DA-EBB7BE0C6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28550"/>
            <a:ext cx="4350870" cy="2947210"/>
          </a:xfrm>
        </p:spPr>
        <p:txBody>
          <a:bodyPr anchor="t">
            <a:normAutofit/>
          </a:bodyPr>
          <a:lstStyle/>
          <a:p>
            <a:pPr algn="l"/>
            <a:r>
              <a:rPr lang="nl-NL" dirty="0"/>
              <a:t>Tijd en de Romeinen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831BEF-3A57-3AA9-5113-C0228F93F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389120"/>
            <a:ext cx="4210167" cy="1192815"/>
          </a:xfrm>
        </p:spPr>
        <p:txBody>
          <a:bodyPr anchor="b">
            <a:normAutofit/>
          </a:bodyPr>
          <a:lstStyle/>
          <a:p>
            <a:pPr algn="l"/>
            <a:r>
              <a:rPr lang="nl-NL" sz="1400" dirty="0"/>
              <a:t>Kevin Hoogeveen en Hugo Oostdijk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opwatch">
            <a:extLst>
              <a:ext uri="{FF2B5EF4-FFF2-40B4-BE49-F238E27FC236}">
                <a16:creationId xmlns:a16="http://schemas.microsoft.com/office/drawing/2014/main" id="{62BCA2E7-39B8-149C-5D3F-32BAD271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54" r="20654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568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3B763B-BB24-1F44-0C08-5B2DB2C7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200" spc="750" dirty="0">
                <a:solidFill>
                  <a:schemeClr val="bg1"/>
                </a:solidFill>
              </a:rPr>
              <a:t>Het </a:t>
            </a:r>
            <a:r>
              <a:rPr lang="en-US" sz="3200" spc="750" dirty="0" err="1">
                <a:solidFill>
                  <a:schemeClr val="bg1"/>
                </a:solidFill>
              </a:rPr>
              <a:t>Romeinse</a:t>
            </a:r>
            <a:r>
              <a:rPr lang="en-US" sz="3200" spc="750" dirty="0">
                <a:solidFill>
                  <a:schemeClr val="bg1"/>
                </a:solidFill>
              </a:rPr>
              <a:t> Rijk</a:t>
            </a:r>
          </a:p>
        </p:txBody>
      </p:sp>
      <p:pic>
        <p:nvPicPr>
          <p:cNvPr id="5" name="Tijdelijke aanduiding voor inhoud 4" descr="Afbeelding met kaart, grafische vormgeving, Graphics&#10;&#10;Automatisch gegenereerde beschrijving">
            <a:extLst>
              <a:ext uri="{FF2B5EF4-FFF2-40B4-BE49-F238E27FC236}">
                <a16:creationId xmlns:a16="http://schemas.microsoft.com/office/drawing/2014/main" id="{89440932-34C3-F844-BB07-D54EB8F92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619" y="565137"/>
            <a:ext cx="7214138" cy="57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7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79425-7A8B-910B-55D5-1C88CF25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2000 Jaar geleden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C18D6C0-4756-5691-4683-434DD98D9385}"/>
              </a:ext>
            </a:extLst>
          </p:cNvPr>
          <p:cNvCxnSpPr/>
          <p:nvPr/>
        </p:nvCxnSpPr>
        <p:spPr>
          <a:xfrm>
            <a:off x="1926336" y="4084320"/>
            <a:ext cx="8802624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Pijl omlaag 5">
            <a:extLst>
              <a:ext uri="{FF2B5EF4-FFF2-40B4-BE49-F238E27FC236}">
                <a16:creationId xmlns:a16="http://schemas.microsoft.com/office/drawing/2014/main" id="{7A289FEF-EBC3-A094-FC0E-FB8AB2E630BC}"/>
              </a:ext>
            </a:extLst>
          </p:cNvPr>
          <p:cNvSpPr/>
          <p:nvPr/>
        </p:nvSpPr>
        <p:spPr>
          <a:xfrm>
            <a:off x="10692384" y="3316224"/>
            <a:ext cx="45719" cy="6583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 omlaag 6">
            <a:extLst>
              <a:ext uri="{FF2B5EF4-FFF2-40B4-BE49-F238E27FC236}">
                <a16:creationId xmlns:a16="http://schemas.microsoft.com/office/drawing/2014/main" id="{79448C9D-1F3A-0E87-B229-66A5E6E4B967}"/>
              </a:ext>
            </a:extLst>
          </p:cNvPr>
          <p:cNvSpPr/>
          <p:nvPr/>
        </p:nvSpPr>
        <p:spPr>
          <a:xfrm flipH="1">
            <a:off x="10338815" y="3316224"/>
            <a:ext cx="45719" cy="6461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eraccolade 9">
            <a:extLst>
              <a:ext uri="{FF2B5EF4-FFF2-40B4-BE49-F238E27FC236}">
                <a16:creationId xmlns:a16="http://schemas.microsoft.com/office/drawing/2014/main" id="{8F83B2CF-3069-B604-1277-040296A2A7F8}"/>
              </a:ext>
            </a:extLst>
          </p:cNvPr>
          <p:cNvSpPr/>
          <p:nvPr/>
        </p:nvSpPr>
        <p:spPr>
          <a:xfrm rot="16200000">
            <a:off x="2009875" y="1781084"/>
            <a:ext cx="571493" cy="3381189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9E16FE3-E119-5F21-7E91-0FDFB7420B97}"/>
              </a:ext>
            </a:extLst>
          </p:cNvPr>
          <p:cNvSpPr txBox="1"/>
          <p:nvPr/>
        </p:nvSpPr>
        <p:spPr>
          <a:xfrm>
            <a:off x="1769177" y="4226550"/>
            <a:ext cx="31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F20F435-2FBF-6CBE-8FB8-C8BBFDD5A419}"/>
              </a:ext>
            </a:extLst>
          </p:cNvPr>
          <p:cNvSpPr txBox="1"/>
          <p:nvPr/>
        </p:nvSpPr>
        <p:spPr>
          <a:xfrm>
            <a:off x="1371600" y="2783445"/>
            <a:ext cx="200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Romeinse Rijk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53D41E9-CD3F-7607-58BD-4897698AFE83}"/>
              </a:ext>
            </a:extLst>
          </p:cNvPr>
          <p:cNvSpPr txBox="1"/>
          <p:nvPr/>
        </p:nvSpPr>
        <p:spPr>
          <a:xfrm>
            <a:off x="10508742" y="2868789"/>
            <a:ext cx="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Nu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35AF50E-85B6-B550-B303-DF14395D66E6}"/>
              </a:ext>
            </a:extLst>
          </p:cNvPr>
          <p:cNvSpPr txBox="1"/>
          <p:nvPr/>
        </p:nvSpPr>
        <p:spPr>
          <a:xfrm>
            <a:off x="7900988" y="2872478"/>
            <a:ext cx="279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Tweede Wereldoorlog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C0DC5DE-874C-5BC1-CB3D-B5A77EB4A0E9}"/>
              </a:ext>
            </a:extLst>
          </p:cNvPr>
          <p:cNvSpPr txBox="1"/>
          <p:nvPr/>
        </p:nvSpPr>
        <p:spPr>
          <a:xfrm>
            <a:off x="8629651" y="4724400"/>
            <a:ext cx="26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Nederland onafhankelijk</a:t>
            </a:r>
          </a:p>
        </p:txBody>
      </p:sp>
      <p:sp>
        <p:nvSpPr>
          <p:cNvPr id="17" name="Pijl omlaag 16">
            <a:extLst>
              <a:ext uri="{FF2B5EF4-FFF2-40B4-BE49-F238E27FC236}">
                <a16:creationId xmlns:a16="http://schemas.microsoft.com/office/drawing/2014/main" id="{BEF75CBD-285A-DE75-B375-3A179B0A2FBF}"/>
              </a:ext>
            </a:extLst>
          </p:cNvPr>
          <p:cNvSpPr/>
          <p:nvPr/>
        </p:nvSpPr>
        <p:spPr>
          <a:xfrm rot="10800000">
            <a:off x="9415463" y="4165352"/>
            <a:ext cx="57150" cy="5590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392DCE8-0828-EA2C-60E2-515EC4DAFB78}"/>
              </a:ext>
            </a:extLst>
          </p:cNvPr>
          <p:cNvCxnSpPr/>
          <p:nvPr/>
        </p:nvCxnSpPr>
        <p:spPr>
          <a:xfrm flipH="1">
            <a:off x="0" y="4084320"/>
            <a:ext cx="19263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894DC56B-29F7-78C2-EFE9-7702AB5EBB0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926336" y="3757425"/>
            <a:ext cx="0" cy="469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raccolade 2">
            <a:extLst>
              <a:ext uri="{FF2B5EF4-FFF2-40B4-BE49-F238E27FC236}">
                <a16:creationId xmlns:a16="http://schemas.microsoft.com/office/drawing/2014/main" id="{F6893A47-D3B5-A39D-9B12-16904CDDDB65}"/>
              </a:ext>
            </a:extLst>
          </p:cNvPr>
          <p:cNvSpPr/>
          <p:nvPr/>
        </p:nvSpPr>
        <p:spPr>
          <a:xfrm rot="5400000">
            <a:off x="9417908" y="2736527"/>
            <a:ext cx="2195384" cy="2807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ABC146-3742-64FE-18C1-CFC37F01F008}"/>
              </a:ext>
            </a:extLst>
          </p:cNvPr>
          <p:cNvSpPr txBox="1"/>
          <p:nvPr/>
        </p:nvSpPr>
        <p:spPr>
          <a:xfrm>
            <a:off x="9086622" y="1382510"/>
            <a:ext cx="28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Je grootouders, ouders en jij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CB52B74D-9F18-F576-F66F-3BC93C2E4CB6}"/>
              </a:ext>
            </a:extLst>
          </p:cNvPr>
          <p:cNvCxnSpPr>
            <a:cxnSpLocks/>
          </p:cNvCxnSpPr>
          <p:nvPr/>
        </p:nvCxnSpPr>
        <p:spPr>
          <a:xfrm>
            <a:off x="5971608" y="3757425"/>
            <a:ext cx="0" cy="469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6A8F9F3C-CB04-2A9F-8CE9-ABDD2FA17021}"/>
              </a:ext>
            </a:extLst>
          </p:cNvPr>
          <p:cNvSpPr txBox="1"/>
          <p:nvPr/>
        </p:nvSpPr>
        <p:spPr>
          <a:xfrm>
            <a:off x="5648442" y="42062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77294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A008F9-B0FD-FE27-4393-D0D4B6F9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000" spc="750">
                <a:solidFill>
                  <a:schemeClr val="bg1"/>
                </a:solidFill>
              </a:rPr>
              <a:t>Wat weet jij al over de Romeinen?</a:t>
            </a:r>
          </a:p>
        </p:txBody>
      </p:sp>
      <p:pic>
        <p:nvPicPr>
          <p:cNvPr id="7" name="Tijdelijke aanduiding voor inhoud 6" descr="Afbeelding met verven, tekening, kunst, hemel&#10;&#10;Automatisch gegenereerde beschrijving">
            <a:extLst>
              <a:ext uri="{FF2B5EF4-FFF2-40B4-BE49-F238E27FC236}">
                <a16:creationId xmlns:a16="http://schemas.microsoft.com/office/drawing/2014/main" id="{6BE176B9-9E66-9A38-6716-7622A6F65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19" r="1" b="1"/>
          <a:stretch/>
        </p:blipFill>
        <p:spPr>
          <a:xfrm>
            <a:off x="4503619" y="1158836"/>
            <a:ext cx="7214138" cy="45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9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06E6A-0C2C-4983-8D3A-05CD591C1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67000">
                <a:schemeClr val="accent5">
                  <a:alpha val="9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44214-50C4-4961-8D54-5876EC2B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15300" y="4444113"/>
            <a:ext cx="4076701" cy="24134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55F201-A8E8-4E29-9427-DBD221CCF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9144002" y="3360315"/>
            <a:ext cx="1947487" cy="4148507"/>
          </a:xfrm>
          <a:prstGeom prst="rect">
            <a:avLst/>
          </a:prstGeom>
          <a:gradFill>
            <a:gsLst>
              <a:gs pos="0">
                <a:schemeClr val="accent1">
                  <a:alpha val="37000"/>
                </a:schemeClr>
              </a:gs>
              <a:gs pos="55000">
                <a:schemeClr val="accent5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CBE52D-39DF-75B2-8E61-53FF340D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73" y="4874148"/>
            <a:ext cx="9932691" cy="1037739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en-US" spc="750" dirty="0" err="1">
                <a:solidFill>
                  <a:schemeClr val="bg1"/>
                </a:solidFill>
              </a:rPr>
              <a:t>Wij</a:t>
            </a:r>
            <a:r>
              <a:rPr lang="en-US" spc="750" dirty="0">
                <a:solidFill>
                  <a:schemeClr val="bg1"/>
                </a:solidFill>
              </a:rPr>
              <a:t> </a:t>
            </a:r>
            <a:r>
              <a:rPr lang="en-US" spc="750" dirty="0" err="1">
                <a:solidFill>
                  <a:schemeClr val="bg1"/>
                </a:solidFill>
              </a:rPr>
              <a:t>gaan</a:t>
            </a:r>
            <a:r>
              <a:rPr lang="en-US" spc="750" dirty="0">
                <a:solidFill>
                  <a:schemeClr val="bg1"/>
                </a:solidFill>
              </a:rPr>
              <a:t> het over </a:t>
            </a:r>
            <a:r>
              <a:rPr lang="en-US" spc="750" dirty="0" err="1">
                <a:solidFill>
                  <a:schemeClr val="bg1"/>
                </a:solidFill>
              </a:rPr>
              <a:t>Romeinse</a:t>
            </a:r>
            <a:r>
              <a:rPr lang="en-US" spc="750" dirty="0">
                <a:solidFill>
                  <a:schemeClr val="bg1"/>
                </a:solidFill>
              </a:rPr>
              <a:t> </a:t>
            </a:r>
            <a:r>
              <a:rPr lang="en-US" spc="750" dirty="0" err="1">
                <a:solidFill>
                  <a:schemeClr val="bg1"/>
                </a:solidFill>
              </a:rPr>
              <a:t>jeugd</a:t>
            </a:r>
            <a:r>
              <a:rPr lang="en-US" spc="750" dirty="0">
                <a:solidFill>
                  <a:schemeClr val="bg1"/>
                </a:solidFill>
              </a:rPr>
              <a:t> </a:t>
            </a:r>
            <a:r>
              <a:rPr lang="en-US" spc="750" dirty="0" err="1">
                <a:solidFill>
                  <a:schemeClr val="bg1"/>
                </a:solidFill>
              </a:rPr>
              <a:t>hebben</a:t>
            </a:r>
            <a:endParaRPr lang="en-US" spc="750" dirty="0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 descr="Afbeelding met Snijwerk, standbeeld, Gravering, beeldhouwwerk&#10;&#10;Automatisch gegenereerde beschrijving">
            <a:extLst>
              <a:ext uri="{FF2B5EF4-FFF2-40B4-BE49-F238E27FC236}">
                <a16:creationId xmlns:a16="http://schemas.microsoft.com/office/drawing/2014/main" id="{DD2221CA-5AA5-2ABF-5BFF-AF6C4474F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34" r="15891"/>
          <a:stretch/>
        </p:blipFill>
        <p:spPr>
          <a:xfrm>
            <a:off x="20" y="1"/>
            <a:ext cx="8115280" cy="4460826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484110" y="2547143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fbeelding 6" descr="Afbeelding met kunst, Snijwerk, Gravering, Artefact&#10;&#10;Automatisch gegenereerde beschrijving">
            <a:extLst>
              <a:ext uri="{FF2B5EF4-FFF2-40B4-BE49-F238E27FC236}">
                <a16:creationId xmlns:a16="http://schemas.microsoft.com/office/drawing/2014/main" id="{F74CBABB-E8CB-7847-7D36-1BC3864D2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6" r="2954" b="4"/>
          <a:stretch/>
        </p:blipFill>
        <p:spPr>
          <a:xfrm>
            <a:off x="8115298" y="-647"/>
            <a:ext cx="4076702" cy="44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9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487210-3DC2-4CD7-97D2-075D2CE53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Mineraal, Steenwerktuig, rots&#10;&#10;Automatisch gegenereerde beschrijving">
            <a:extLst>
              <a:ext uri="{FF2B5EF4-FFF2-40B4-BE49-F238E27FC236}">
                <a16:creationId xmlns:a16="http://schemas.microsoft.com/office/drawing/2014/main" id="{478E9551-AF4D-CB30-7E4C-0A961ECC1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6" b="-1"/>
          <a:stretch/>
        </p:blipFill>
        <p:spPr>
          <a:xfrm rot="5400000">
            <a:off x="-603564" y="601191"/>
            <a:ext cx="5273107" cy="4070725"/>
          </a:xfrm>
          <a:prstGeom prst="rect">
            <a:avLst/>
          </a:prstGeom>
        </p:spPr>
      </p:pic>
      <p:pic>
        <p:nvPicPr>
          <p:cNvPr id="5" name="Tijdelijke aanduiding voor inhoud 4" descr="Afbeelding met muur, kunst, overdekt&#10;&#10;Automatisch gegenereerde beschrijving">
            <a:extLst>
              <a:ext uri="{FF2B5EF4-FFF2-40B4-BE49-F238E27FC236}">
                <a16:creationId xmlns:a16="http://schemas.microsoft.com/office/drawing/2014/main" id="{D5D9A082-6046-820D-FB94-022E47435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189" b="1"/>
          <a:stretch/>
        </p:blipFill>
        <p:spPr>
          <a:xfrm rot="5400000">
            <a:off x="3444571" y="594028"/>
            <a:ext cx="5273107" cy="4085050"/>
          </a:xfrm>
          <a:prstGeom prst="rect">
            <a:avLst/>
          </a:prstGeom>
        </p:spPr>
      </p:pic>
      <p:pic>
        <p:nvPicPr>
          <p:cNvPr id="7" name="Afbeelding 6" descr="Afbeelding met kaart, handschrift, kunst&#10;&#10;Automatisch gegenereerde beschrijving">
            <a:extLst>
              <a:ext uri="{FF2B5EF4-FFF2-40B4-BE49-F238E27FC236}">
                <a16:creationId xmlns:a16="http://schemas.microsoft.com/office/drawing/2014/main" id="{C1519E41-713D-3A75-9889-03524B09D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8" r="25890"/>
          <a:stretch/>
        </p:blipFill>
        <p:spPr>
          <a:xfrm>
            <a:off x="8117673" y="10"/>
            <a:ext cx="4085050" cy="5273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49B6E0-AC44-4C08-9792-FF75CAF3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3110"/>
            <a:ext cx="12192000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17EE05-70B4-4EC2-88D4-385603BC5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273110"/>
            <a:ext cx="8115300" cy="159427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99000">
                <a:schemeClr val="accent2">
                  <a:alpha val="78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A4E486-95E6-4EDF-9F7F-25AF5913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91246" y="2583766"/>
            <a:ext cx="1600201" cy="6978889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8F717-E1C8-4768-9F1E-901533E61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10075" y="-25753"/>
            <a:ext cx="1594272" cy="12192000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4EB406-8F28-4B3B-B42A-FF988582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462451" y="5273110"/>
            <a:ext cx="9729549" cy="1584890"/>
          </a:xfrm>
          <a:prstGeom prst="rect">
            <a:avLst/>
          </a:prstGeom>
          <a:gradFill>
            <a:gsLst>
              <a:gs pos="0">
                <a:schemeClr val="accent5">
                  <a:alpha val="49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99DC-B834-E024-3321-BAA15074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89" y="5520059"/>
            <a:ext cx="7161622" cy="1110744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 err="1">
                <a:solidFill>
                  <a:schemeClr val="bg1"/>
                </a:solidFill>
              </a:rPr>
              <a:t>Schrijfoefeningen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uit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Egypte</a:t>
            </a:r>
            <a:endParaRPr lang="en-US" sz="3200" spc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9665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50</Words>
  <Application>Microsoft Macintosh PowerPoint</Application>
  <PresentationFormat>Breedbeeld</PresentationFormat>
  <Paragraphs>14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Gill Sans Nova</vt:lpstr>
      <vt:lpstr>GradientRiseVTI</vt:lpstr>
      <vt:lpstr>Tijd en de Romeinen</vt:lpstr>
      <vt:lpstr>Het Romeinse Rijk</vt:lpstr>
      <vt:lpstr>2000 Jaar geleden</vt:lpstr>
      <vt:lpstr>Wat weet jij al over de Romeinen?</vt:lpstr>
      <vt:lpstr>Wij gaan het over Romeinse jeugd hebben</vt:lpstr>
      <vt:lpstr>Schrijfoefeningen uit Egypte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Tijd en de Romeinen</dc:title>
  <dc:creator>Kevin Hoogeveen</dc:creator>
  <cp:lastModifiedBy>Kevin Hoogeveen</cp:lastModifiedBy>
  <cp:revision>7</cp:revision>
  <dcterms:created xsi:type="dcterms:W3CDTF">2024-04-29T06:59:02Z</dcterms:created>
  <dcterms:modified xsi:type="dcterms:W3CDTF">2024-06-04T11:43:21Z</dcterms:modified>
</cp:coreProperties>
</file>